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 Slab"/>
      <p:regular r:id="rId60"/>
      <p:bold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PT Serif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regular.fntdata"/><Relationship Id="rId61" Type="http://schemas.openxmlformats.org/officeDocument/2006/relationships/font" Target="fonts/RobotoSlab-bold.fntdata"/><Relationship Id="rId20" Type="http://schemas.openxmlformats.org/officeDocument/2006/relationships/slide" Target="slides/slide15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7.xml"/><Relationship Id="rId66" Type="http://schemas.openxmlformats.org/officeDocument/2006/relationships/font" Target="fonts/PTSerif-regular.fntdata"/><Relationship Id="rId21" Type="http://schemas.openxmlformats.org/officeDocument/2006/relationships/slide" Target="slides/slide16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68" Type="http://schemas.openxmlformats.org/officeDocument/2006/relationships/font" Target="fonts/PTSerif-italic.fntdata"/><Relationship Id="rId23" Type="http://schemas.openxmlformats.org/officeDocument/2006/relationships/slide" Target="slides/slide18.xml"/><Relationship Id="rId67" Type="http://schemas.openxmlformats.org/officeDocument/2006/relationships/font" Target="fonts/PTSerif-bold.fntdata"/><Relationship Id="rId60" Type="http://schemas.openxmlformats.org/officeDocument/2006/relationships/font" Target="fonts/RobotoSlab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TSerif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0788246a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0788246a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0788246ab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0788246ab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0788246ab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0788246ab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0788246ab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0788246ab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0788246ab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0788246ab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0788246a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0788246a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0788246ab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0788246a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0788246ab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0788246ab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0788246ab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0788246ab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0788246ab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0788246ab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156167a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156167a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14f8943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14f8943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0788246a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0788246a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0788246ab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0788246ab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14f8943b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14f8943b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0788246ab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0788246ab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0788246ab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0788246ab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0788246ab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0788246a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14f8943b5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14f8943b5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14f8943b5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14f8943b5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14f8943b5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14f8943b5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14f8943b5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14f8943b5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0788246a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0788246a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14f8943b5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14f8943b5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14f8943b5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14f8943b5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14f8943b5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14f8943b5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14f8943b5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14f8943b5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14f8943b5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14f8943b5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14f8943b5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14f8943b5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14f8943b5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14f8943b5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0788246ab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0788246ab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0788246ab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0788246ab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0788246ab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0788246ab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0788246ab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0788246ab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0788246ab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0788246ab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0788246ab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0788246ab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0788246ab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0788246ab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0788246ab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0788246ab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14f8943b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14f8943b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14f8943b5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14f8943b5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514f8943b5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514f8943b5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514f8943b5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514f8943b5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14f8943b5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14f8943b5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14f8943b5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514f8943b5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0788246ab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0788246ab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14f8943b5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514f8943b5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14f8943b5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514f8943b5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514f8943b5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514f8943b5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514f8943b5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514f8943b5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514f8943b5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514f8943b5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0788246ab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0788246ab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0788246ab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0788246ab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0788246ab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0788246ab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0788246ab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0788246ab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rgbClr val="95B6B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53.png"/><Relationship Id="rId5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60950" y="1662750"/>
            <a:ext cx="8222100" cy="9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Psytech</a:t>
            </a:r>
            <a:endParaRPr/>
          </a:p>
        </p:txBody>
      </p:sp>
      <p:sp>
        <p:nvSpPr>
          <p:cNvPr id="64" name="Google Shape;64;p13"/>
          <p:cNvSpPr txBox="1"/>
          <p:nvPr>
            <p:ph idx="4294967295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2200">
                <a:solidFill>
                  <a:srgbClr val="14857F"/>
                </a:solidFill>
                <a:latin typeface="PT Serif"/>
                <a:ea typeface="PT Serif"/>
                <a:cs typeface="PT Serif"/>
                <a:sym typeface="PT Serif"/>
              </a:rPr>
              <a:t>Manual de usuario</a:t>
            </a:r>
            <a:endParaRPr b="1" sz="2200">
              <a:solidFill>
                <a:srgbClr val="14857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69100" y="4279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Registrar Grupo</a:t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5178550" y="204300"/>
            <a:ext cx="34341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Llenar todos los campos y seleccionar las pruebas que se desean asignar a ese grupo junto con su fecha límite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850" y="1466975"/>
            <a:ext cx="6176300" cy="346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1483850" y="3615700"/>
            <a:ext cx="3648900" cy="102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869100" y="4279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Registrar Grupo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5167975" y="283650"/>
            <a:ext cx="34341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 registrar un nuevo grupo, este aparecerá en la lista de grupos registrados de esa institución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225" y="1446375"/>
            <a:ext cx="5797551" cy="330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/>
          <p:nvPr/>
        </p:nvSpPr>
        <p:spPr>
          <a:xfrm>
            <a:off x="1673225" y="3075950"/>
            <a:ext cx="1927200" cy="146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87900" y="2343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lista de aspirantes de un grupo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891875" y="874100"/>
            <a:ext cx="5508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“Ver Grupo” al cual se desea consultar la lista de aspirantes registrados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225" y="1626325"/>
            <a:ext cx="5797551" cy="330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 flipH="1">
            <a:off x="1737775" y="4298950"/>
            <a:ext cx="571500" cy="32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1145100" y="287250"/>
            <a:ext cx="74598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lista de aspirantes de un grupo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1520000" y="909813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muestra la lista de aspirantes registrados en ese grupo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988" y="1623213"/>
            <a:ext cx="6104024" cy="314710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/>
          <p:nvPr/>
        </p:nvSpPr>
        <p:spPr>
          <a:xfrm>
            <a:off x="1520000" y="3954350"/>
            <a:ext cx="6038700" cy="49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87900" y="2343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información de aspirante</a:t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1891875" y="874088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</a:t>
            </a: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“Ver Aspirante” en la información del grupo seleccionado anteriormente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025" y="1611176"/>
            <a:ext cx="6627451" cy="32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6408825" y="4610525"/>
            <a:ext cx="702900" cy="21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87900" y="2343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Editar información de aspirante</a:t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1891875" y="874088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“Editar” en la información del aspirante seleccionado anteriormente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27740" t="0"/>
          <a:stretch/>
        </p:blipFill>
        <p:spPr>
          <a:xfrm>
            <a:off x="164550" y="1580900"/>
            <a:ext cx="3714949" cy="313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/>
          <p:nvPr/>
        </p:nvSpPr>
        <p:spPr>
          <a:xfrm>
            <a:off x="1179423" y="2103771"/>
            <a:ext cx="626100" cy="19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448" y="1750763"/>
            <a:ext cx="4527199" cy="26873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7"/>
          <p:cNvCxnSpPr>
            <a:stCxn id="180" idx="3"/>
          </p:cNvCxnSpPr>
          <p:nvPr/>
        </p:nvCxnSpPr>
        <p:spPr>
          <a:xfrm>
            <a:off x="1805523" y="2202021"/>
            <a:ext cx="2684100" cy="12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87900" y="2343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CV/Kardex del aspirante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1891875" y="874088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“Ver” para poder visualizar el CV/Kardex del aspirante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0" r="29967" t="0"/>
          <a:stretch/>
        </p:blipFill>
        <p:spPr>
          <a:xfrm>
            <a:off x="2543450" y="1665825"/>
            <a:ext cx="3405826" cy="30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3620033" y="3198129"/>
            <a:ext cx="789600" cy="26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87900" y="2343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resultados de la prueba por aspirante</a:t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1891875" y="874088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“Ver resultados” para ver los resultados de la prueba que si quiere consultar de cada aspirante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8513"/>
            <a:ext cx="8839204" cy="303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6308400" y="4206250"/>
            <a:ext cx="1363200" cy="30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87900" y="2343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análisis de la prueba por aspirante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1891875" y="874088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“Ver Análisis” al final del cuadernillo para poder consultarlo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50" y="1604050"/>
            <a:ext cx="4105499" cy="287256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3697583" y="4244129"/>
            <a:ext cx="598800" cy="23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214" y="1681288"/>
            <a:ext cx="4071562" cy="2631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0"/>
          <p:cNvCxnSpPr/>
          <p:nvPr/>
        </p:nvCxnSpPr>
        <p:spPr>
          <a:xfrm flipH="1" rot="10800000">
            <a:off x="4296550" y="3804725"/>
            <a:ext cx="641100" cy="55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87900" y="2343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Imprimir análisis de la prueba por aspirante</a:t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1891875" y="874088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“Imprimir Análisis” al final del análisis para poder imprimirlo y descargarlo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25" y="1765275"/>
            <a:ext cx="4674627" cy="30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4083924" y="4516225"/>
            <a:ext cx="641100" cy="23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7" name="Google Shape;217;p31"/>
          <p:cNvCxnSpPr/>
          <p:nvPr/>
        </p:nvCxnSpPr>
        <p:spPr>
          <a:xfrm flipH="1" rot="10800000">
            <a:off x="4725025" y="3827875"/>
            <a:ext cx="452100" cy="829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25" y="1858675"/>
            <a:ext cx="3839248" cy="251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Psicólogo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87900" y="2575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catálogo de pruebas</a:t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2626975" y="1305963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Pruebas en la barra de navegación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74" y="1503425"/>
            <a:ext cx="1856125" cy="28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/>
          <p:nvPr/>
        </p:nvSpPr>
        <p:spPr>
          <a:xfrm>
            <a:off x="564450" y="3747450"/>
            <a:ext cx="1329000" cy="47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32"/>
          <p:cNvCxnSpPr>
            <a:stCxn id="226" idx="3"/>
          </p:cNvCxnSpPr>
          <p:nvPr/>
        </p:nvCxnSpPr>
        <p:spPr>
          <a:xfrm flipH="1" rot="10800000">
            <a:off x="1893450" y="3696600"/>
            <a:ext cx="920400" cy="2868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8" name="Google Shape;2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350" y="2128612"/>
            <a:ext cx="6023854" cy="252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87900" y="2575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información de pruebas</a:t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1840750" y="1213288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“Ver Prueba” en la prueba de la que se quiere saber la información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0" y="2194798"/>
            <a:ext cx="5033375" cy="21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/>
          <p:nvPr/>
        </p:nvSpPr>
        <p:spPr>
          <a:xfrm>
            <a:off x="608875" y="3104550"/>
            <a:ext cx="702900" cy="21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700" y="2135388"/>
            <a:ext cx="3862474" cy="222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Aspirante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idx="4294967295" type="ctrTitle"/>
          </p:nvPr>
        </p:nvSpPr>
        <p:spPr>
          <a:xfrm>
            <a:off x="312325" y="242575"/>
            <a:ext cx="7401000" cy="6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920"/>
              <a:t>Consultar todas las pruebas asignadas</a:t>
            </a:r>
            <a:endParaRPr sz="2920"/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25361" l="606" r="1497" t="1948"/>
          <a:stretch/>
        </p:blipFill>
        <p:spPr>
          <a:xfrm>
            <a:off x="2370325" y="2682700"/>
            <a:ext cx="6651750" cy="237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50" y="1370096"/>
            <a:ext cx="1518300" cy="287633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/>
          <p:nvPr/>
        </p:nvSpPr>
        <p:spPr>
          <a:xfrm>
            <a:off x="232900" y="2626313"/>
            <a:ext cx="1339800" cy="36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1" name="Google Shape;251;p35"/>
          <p:cNvCxnSpPr>
            <a:stCxn id="250" idx="3"/>
          </p:cNvCxnSpPr>
          <p:nvPr/>
        </p:nvCxnSpPr>
        <p:spPr>
          <a:xfrm>
            <a:off x="1572700" y="2808263"/>
            <a:ext cx="798600" cy="218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5"/>
          <p:cNvSpPr txBox="1"/>
          <p:nvPr/>
        </p:nvSpPr>
        <p:spPr>
          <a:xfrm>
            <a:off x="2037300" y="1311525"/>
            <a:ext cx="68412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“Todas mis pruebas” en la barra de navegación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Aquí se desplegará todas las pruebas que se le han asignado a un aspirante sin importar el estatus de esta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4294967295" type="ctrTitle"/>
          </p:nvPr>
        </p:nvSpPr>
        <p:spPr>
          <a:xfrm>
            <a:off x="258850" y="229100"/>
            <a:ext cx="8305800" cy="9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920"/>
              <a:t>Consultar pruebas asignadas con estatus "completada”</a:t>
            </a:r>
            <a:endParaRPr sz="2920"/>
          </a:p>
        </p:txBody>
      </p:sp>
      <p:sp>
        <p:nvSpPr>
          <p:cNvPr id="258" name="Google Shape;258;p36"/>
          <p:cNvSpPr txBox="1"/>
          <p:nvPr/>
        </p:nvSpPr>
        <p:spPr>
          <a:xfrm>
            <a:off x="1986700" y="1280525"/>
            <a:ext cx="69783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“Pruebas completadas” en la barra de navegación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Aquí se desplegará todas las pruebas que tengan el estatus “completada” y que le hayan sido asignadas al aspirante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36" title="Captura de pantalla 2025-04-26 221232.png"/>
          <p:cNvPicPr preferRelativeResize="0"/>
          <p:nvPr/>
        </p:nvPicPr>
        <p:blipFill rotWithShape="1">
          <a:blip r:embed="rId3">
            <a:alphaModFix/>
          </a:blip>
          <a:srcRect b="0" l="4437" r="4437" t="0"/>
          <a:stretch/>
        </p:blipFill>
        <p:spPr>
          <a:xfrm>
            <a:off x="141700" y="1363350"/>
            <a:ext cx="1612575" cy="304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/>
          <p:nvPr/>
        </p:nvSpPr>
        <p:spPr>
          <a:xfrm>
            <a:off x="161463" y="3458425"/>
            <a:ext cx="1536600" cy="39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1" name="Google Shape;261;p36"/>
          <p:cNvCxnSpPr>
            <a:stCxn id="260" idx="3"/>
          </p:cNvCxnSpPr>
          <p:nvPr/>
        </p:nvCxnSpPr>
        <p:spPr>
          <a:xfrm>
            <a:off x="1698063" y="3655075"/>
            <a:ext cx="828600" cy="14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2" name="Google Shape;262;p36" title="Captura de pantalla 2025-04-26 221410.png"/>
          <p:cNvPicPr preferRelativeResize="0"/>
          <p:nvPr/>
        </p:nvPicPr>
        <p:blipFill rotWithShape="1">
          <a:blip r:embed="rId4">
            <a:alphaModFix/>
          </a:blip>
          <a:srcRect b="2990" l="0" r="0" t="2980"/>
          <a:stretch/>
        </p:blipFill>
        <p:spPr>
          <a:xfrm>
            <a:off x="2529550" y="2682700"/>
            <a:ext cx="6035099" cy="224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idx="4294967295" type="ctrTitle"/>
          </p:nvPr>
        </p:nvSpPr>
        <p:spPr>
          <a:xfrm>
            <a:off x="258850" y="142525"/>
            <a:ext cx="8305800" cy="9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920"/>
              <a:t>Consultar pruebas asignadas con estatus "pendiente”</a:t>
            </a:r>
            <a:endParaRPr sz="2920"/>
          </a:p>
        </p:txBody>
      </p:sp>
      <p:sp>
        <p:nvSpPr>
          <p:cNvPr id="268" name="Google Shape;268;p37"/>
          <p:cNvSpPr txBox="1"/>
          <p:nvPr/>
        </p:nvSpPr>
        <p:spPr>
          <a:xfrm>
            <a:off x="2011550" y="1363350"/>
            <a:ext cx="68412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“Pruebas pendientes” en la barra de navegación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Aquí se desplegará todas las pruebas que tengan el estatus “pendiente” y que le hayan sido asignadas al aspirante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75" y="1357125"/>
            <a:ext cx="1612575" cy="30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/>
          <p:nvPr/>
        </p:nvSpPr>
        <p:spPr>
          <a:xfrm>
            <a:off x="258850" y="3048025"/>
            <a:ext cx="1460700" cy="36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1" name="Google Shape;271;p37"/>
          <p:cNvCxnSpPr>
            <a:stCxn id="270" idx="3"/>
          </p:cNvCxnSpPr>
          <p:nvPr/>
        </p:nvCxnSpPr>
        <p:spPr>
          <a:xfrm>
            <a:off x="1719550" y="3229975"/>
            <a:ext cx="828600" cy="14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2" name="Google Shape;272;p37"/>
          <p:cNvPicPr preferRelativeResize="0"/>
          <p:nvPr/>
        </p:nvPicPr>
        <p:blipFill rotWithShape="1">
          <a:blip r:embed="rId4">
            <a:alphaModFix/>
          </a:blip>
          <a:srcRect b="0" l="0" r="7518" t="1951"/>
          <a:stretch/>
        </p:blipFill>
        <p:spPr>
          <a:xfrm>
            <a:off x="2529550" y="2682700"/>
            <a:ext cx="6268824" cy="23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Otis</a:t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8839201" cy="300100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/>
          <p:nvPr/>
        </p:nvSpPr>
        <p:spPr>
          <a:xfrm>
            <a:off x="387896" y="3751450"/>
            <a:ext cx="878400" cy="32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152400" y="4449925"/>
            <a:ext cx="477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“Realizar Prueba” de la tarjeta “OTIS”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574125" y="1690900"/>
            <a:ext cx="1447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Si el estatus de la prueba es “Pendiente”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2" name="Google Shape;282;p38"/>
          <p:cNvCxnSpPr/>
          <p:nvPr/>
        </p:nvCxnSpPr>
        <p:spPr>
          <a:xfrm>
            <a:off x="1746000" y="2288550"/>
            <a:ext cx="448200" cy="2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Otis</a:t>
            </a:r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0" y="1144125"/>
            <a:ext cx="5666739" cy="3694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/>
        </p:nvSpPr>
        <p:spPr>
          <a:xfrm>
            <a:off x="5838575" y="1075975"/>
            <a:ext cx="3166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mostrarán las instrucciones, léelas con atención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5838575" y="3139500"/>
            <a:ext cx="3166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“Iniciar Prueba” para continuar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5135624" y="4577250"/>
            <a:ext cx="651600" cy="26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5977500" y="4337700"/>
            <a:ext cx="3166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0517C"/>
                </a:solidFill>
                <a:latin typeface="Roboto"/>
                <a:ea typeface="Roboto"/>
                <a:cs typeface="Roboto"/>
                <a:sym typeface="Roboto"/>
              </a:rPr>
              <a:t>Nota:</a:t>
            </a:r>
            <a:r>
              <a:rPr lang="es-419" sz="1600">
                <a:solidFill>
                  <a:srgbClr val="00517C"/>
                </a:solidFill>
                <a:latin typeface="Roboto"/>
                <a:ea typeface="Roboto"/>
                <a:cs typeface="Roboto"/>
                <a:sym typeface="Roboto"/>
              </a:rPr>
              <a:t> Una vez que inicies la prueba no podrás salirte de ella</a:t>
            </a:r>
            <a:endParaRPr sz="1600">
              <a:solidFill>
                <a:srgbClr val="00517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Otis</a:t>
            </a:r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724" y="1574225"/>
            <a:ext cx="5809025" cy="33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/>
        </p:nvSpPr>
        <p:spPr>
          <a:xfrm>
            <a:off x="4954900" y="980500"/>
            <a:ext cx="3434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Llenar todos los campos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(Apellido Materno opcional)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5602171" y="4443525"/>
            <a:ext cx="878400" cy="32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6656625" y="3814750"/>
            <a:ext cx="3434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“Continuar”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Otis</a:t>
            </a:r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7175"/>
            <a:ext cx="8839201" cy="3559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/>
          <p:nvPr/>
        </p:nvSpPr>
        <p:spPr>
          <a:xfrm>
            <a:off x="305525" y="4710425"/>
            <a:ext cx="692700" cy="33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1276500" y="4198100"/>
            <a:ext cx="3295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0517C"/>
                </a:solidFill>
                <a:latin typeface="Roboto"/>
                <a:ea typeface="Roboto"/>
                <a:cs typeface="Roboto"/>
                <a:sym typeface="Roboto"/>
              </a:rPr>
              <a:t>Nota:</a:t>
            </a:r>
            <a:r>
              <a:rPr lang="es-419" sz="1600">
                <a:solidFill>
                  <a:srgbClr val="00517C"/>
                </a:solidFill>
                <a:latin typeface="Roboto"/>
                <a:ea typeface="Roboto"/>
                <a:cs typeface="Roboto"/>
                <a:sym typeface="Roboto"/>
              </a:rPr>
              <a:t> Si no te sabes la respuesta, puedes pasar a la siguiente sin contestar</a:t>
            </a:r>
            <a:endParaRPr sz="1600">
              <a:solidFill>
                <a:srgbClr val="00517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1"/>
          <p:cNvSpPr/>
          <p:nvPr/>
        </p:nvSpPr>
        <p:spPr>
          <a:xfrm>
            <a:off x="458950" y="1992200"/>
            <a:ext cx="6674700" cy="33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1"/>
          <p:cNvSpPr/>
          <p:nvPr/>
        </p:nvSpPr>
        <p:spPr>
          <a:xfrm>
            <a:off x="7927275" y="1934300"/>
            <a:ext cx="804900" cy="39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7437375" y="951000"/>
            <a:ext cx="1784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Cronómetro con tiempo restante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188575" y="1161463"/>
            <a:ext cx="25533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Barra de progreso actual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87900" y="2575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catálogo de instituciones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2626975" y="1305963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Instituciones en la barra de navegación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74" y="1503425"/>
            <a:ext cx="1856125" cy="28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575150" y="3202100"/>
            <a:ext cx="1474800" cy="47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" name="Google Shape;78;p15"/>
          <p:cNvCxnSpPr>
            <a:stCxn id="77" idx="3"/>
          </p:cNvCxnSpPr>
          <p:nvPr/>
        </p:nvCxnSpPr>
        <p:spPr>
          <a:xfrm flipH="1" rot="10800000">
            <a:off x="2049950" y="3244250"/>
            <a:ext cx="689700" cy="1938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657" y="2294163"/>
            <a:ext cx="5768167" cy="182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Otis</a:t>
            </a:r>
            <a:endParaRPr/>
          </a:p>
        </p:txBody>
      </p:sp>
      <p:sp>
        <p:nvSpPr>
          <p:cNvPr id="319" name="Google Shape;319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Otis</a:t>
            </a:r>
            <a:endParaRPr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5" y="1144125"/>
            <a:ext cx="7395550" cy="33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/>
          <p:nvPr/>
        </p:nvSpPr>
        <p:spPr>
          <a:xfrm>
            <a:off x="6501625" y="4119150"/>
            <a:ext cx="903300" cy="29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5372425" y="4488850"/>
            <a:ext cx="37716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 momento de terminar las preguntas, seleccionar “Enviar respuestas”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Otis</a:t>
            </a:r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8839198" cy="1610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/>
          <p:nvPr/>
        </p:nvSpPr>
        <p:spPr>
          <a:xfrm>
            <a:off x="4117275" y="2176950"/>
            <a:ext cx="1004400" cy="39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242325" y="3059600"/>
            <a:ext cx="2373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 llegar a esta parte completaste la prueba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4196375" y="3128450"/>
            <a:ext cx="2373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 la opción de “Página de inicio” para regresar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Colores</a:t>
            </a:r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8839201" cy="300100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/>
          <p:nvPr/>
        </p:nvSpPr>
        <p:spPr>
          <a:xfrm>
            <a:off x="3266371" y="3751450"/>
            <a:ext cx="878400" cy="32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152400" y="4449925"/>
            <a:ext cx="477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“Realizar Prueba” de la tarjeta “Colores de Luscher”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5961400" y="1824700"/>
            <a:ext cx="1447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Si el estatus de la prueba es “Pendiente”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1" name="Google Shape;341;p44"/>
          <p:cNvCxnSpPr/>
          <p:nvPr/>
        </p:nvCxnSpPr>
        <p:spPr>
          <a:xfrm flipH="1">
            <a:off x="5701800" y="2375125"/>
            <a:ext cx="243900" cy="1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Colores</a:t>
            </a:r>
            <a:endParaRPr/>
          </a:p>
        </p:txBody>
      </p:sp>
      <p:sp>
        <p:nvSpPr>
          <p:cNvPr id="347" name="Google Shape;347;p45"/>
          <p:cNvSpPr txBox="1"/>
          <p:nvPr/>
        </p:nvSpPr>
        <p:spPr>
          <a:xfrm>
            <a:off x="5838575" y="1276500"/>
            <a:ext cx="3166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mostrarán las instrucciones, léelas con atención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45"/>
          <p:cNvSpPr txBox="1"/>
          <p:nvPr/>
        </p:nvSpPr>
        <p:spPr>
          <a:xfrm>
            <a:off x="5838575" y="2490338"/>
            <a:ext cx="3166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“Iniciar Prueba” para continuar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4884974" y="3745975"/>
            <a:ext cx="651600" cy="26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5977500" y="4337700"/>
            <a:ext cx="3166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0517C"/>
                </a:solidFill>
                <a:latin typeface="Roboto"/>
                <a:ea typeface="Roboto"/>
                <a:cs typeface="Roboto"/>
                <a:sym typeface="Roboto"/>
              </a:rPr>
              <a:t>Nota:</a:t>
            </a:r>
            <a:r>
              <a:rPr lang="es-419" sz="1600">
                <a:solidFill>
                  <a:srgbClr val="00517C"/>
                </a:solidFill>
                <a:latin typeface="Roboto"/>
                <a:ea typeface="Roboto"/>
                <a:cs typeface="Roboto"/>
                <a:sym typeface="Roboto"/>
              </a:rPr>
              <a:t> Una vez que inicies la prueba no podrás salirte de ella</a:t>
            </a:r>
            <a:endParaRPr sz="1600">
              <a:solidFill>
                <a:srgbClr val="00517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0" y="1425925"/>
            <a:ext cx="5744373" cy="289540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/>
          <p:nvPr/>
        </p:nvSpPr>
        <p:spPr>
          <a:xfrm>
            <a:off x="5088349" y="3851775"/>
            <a:ext cx="610500" cy="22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Colores</a:t>
            </a:r>
            <a:endParaRPr/>
          </a:p>
        </p:txBody>
      </p:sp>
      <p:sp>
        <p:nvSpPr>
          <p:cNvPr id="358" name="Google Shape;358;p46"/>
          <p:cNvSpPr txBox="1"/>
          <p:nvPr/>
        </p:nvSpPr>
        <p:spPr>
          <a:xfrm>
            <a:off x="4954900" y="980500"/>
            <a:ext cx="3434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Llenar todos los campos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(Apellido Materno opcional)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46"/>
          <p:cNvSpPr txBox="1"/>
          <p:nvPr/>
        </p:nvSpPr>
        <p:spPr>
          <a:xfrm>
            <a:off x="6656625" y="3814750"/>
            <a:ext cx="3434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“Continuar”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75" y="1574226"/>
            <a:ext cx="5925547" cy="3306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6"/>
          <p:cNvSpPr/>
          <p:nvPr/>
        </p:nvSpPr>
        <p:spPr>
          <a:xfrm>
            <a:off x="5422575" y="4443525"/>
            <a:ext cx="798900" cy="32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Colores</a:t>
            </a:r>
            <a:endParaRPr/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5" y="1144125"/>
            <a:ext cx="3745950" cy="30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 rotWithShape="1">
          <a:blip r:embed="rId4">
            <a:alphaModFix/>
          </a:blip>
          <a:srcRect b="0" l="-2743" r="0" t="0"/>
          <a:stretch/>
        </p:blipFill>
        <p:spPr>
          <a:xfrm>
            <a:off x="3814827" y="1144125"/>
            <a:ext cx="3703116" cy="30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/>
          <p:nvPr/>
        </p:nvSpPr>
        <p:spPr>
          <a:xfrm>
            <a:off x="2523300" y="2765600"/>
            <a:ext cx="459600" cy="44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580900" y="4324400"/>
            <a:ext cx="2721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un color haciendo </a:t>
            </a: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</a:t>
            </a: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 él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4305438" y="4324400"/>
            <a:ext cx="2721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Una vez seleccionado, desaparecerá de la pantalla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47"/>
          <p:cNvSpPr txBox="1"/>
          <p:nvPr/>
        </p:nvSpPr>
        <p:spPr>
          <a:xfrm>
            <a:off x="7853320" y="3712425"/>
            <a:ext cx="1700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Repetir el proceso con todos los colores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Responder Prueba Colores</a:t>
            </a:r>
            <a:endParaRPr/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00" y="1144125"/>
            <a:ext cx="3398575" cy="13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/>
        </p:nvSpPr>
        <p:spPr>
          <a:xfrm>
            <a:off x="3620301" y="1144125"/>
            <a:ext cx="2938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 terminar de seleccionar los colores, se mostrará este mensaje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75" y="2524650"/>
            <a:ext cx="3040434" cy="252494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/>
          <p:nvPr/>
        </p:nvSpPr>
        <p:spPr>
          <a:xfrm>
            <a:off x="1435550" y="2045550"/>
            <a:ext cx="798900" cy="32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48"/>
          <p:cNvSpPr txBox="1"/>
          <p:nvPr/>
        </p:nvSpPr>
        <p:spPr>
          <a:xfrm>
            <a:off x="3620288" y="1970250"/>
            <a:ext cx="27219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“Entendido”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8"/>
          <p:cNvSpPr txBox="1"/>
          <p:nvPr/>
        </p:nvSpPr>
        <p:spPr>
          <a:xfrm>
            <a:off x="3134799" y="3509925"/>
            <a:ext cx="1669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Repetir el proceso de selección de colores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5650" y="1698525"/>
            <a:ext cx="3100374" cy="270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8"/>
          <p:cNvSpPr txBox="1"/>
          <p:nvPr/>
        </p:nvSpPr>
        <p:spPr>
          <a:xfrm>
            <a:off x="5974750" y="4495200"/>
            <a:ext cx="3040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Una vez terminado, seleccionar “Terminar prueba”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48"/>
          <p:cNvSpPr/>
          <p:nvPr/>
        </p:nvSpPr>
        <p:spPr>
          <a:xfrm>
            <a:off x="7210600" y="4177625"/>
            <a:ext cx="643500" cy="21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Aspirante sube documentación</a:t>
            </a:r>
            <a:endParaRPr/>
          </a:p>
        </p:txBody>
      </p:sp>
      <p:pic>
        <p:nvPicPr>
          <p:cNvPr id="392" name="Google Shape;392;p49"/>
          <p:cNvPicPr preferRelativeResize="0"/>
          <p:nvPr/>
        </p:nvPicPr>
        <p:blipFill rotWithShape="1">
          <a:blip r:embed="rId3">
            <a:alphaModFix/>
          </a:blip>
          <a:srcRect b="0" l="1027" r="1154" t="0"/>
          <a:stretch/>
        </p:blipFill>
        <p:spPr>
          <a:xfrm>
            <a:off x="1016025" y="1349575"/>
            <a:ext cx="7408324" cy="3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152400" y="2373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Aspirante sube documentación</a:t>
            </a:r>
            <a:endParaRPr/>
          </a:p>
        </p:txBody>
      </p:sp>
      <p:pic>
        <p:nvPicPr>
          <p:cNvPr id="398" name="Google Shape;398;p50" title="Captura de pantalla 2025-04-26 222533.png"/>
          <p:cNvPicPr preferRelativeResize="0"/>
          <p:nvPr/>
        </p:nvPicPr>
        <p:blipFill rotWithShape="1">
          <a:blip r:embed="rId3">
            <a:alphaModFix/>
          </a:blip>
          <a:srcRect b="1858" l="0" r="0" t="1858"/>
          <a:stretch/>
        </p:blipFill>
        <p:spPr>
          <a:xfrm>
            <a:off x="152400" y="2202675"/>
            <a:ext cx="4419600" cy="28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0"/>
          <p:cNvSpPr/>
          <p:nvPr/>
        </p:nvSpPr>
        <p:spPr>
          <a:xfrm flipH="1">
            <a:off x="317775" y="3805300"/>
            <a:ext cx="1473600" cy="52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0" name="Google Shape;400;p50"/>
          <p:cNvCxnSpPr>
            <a:stCxn id="399" idx="1"/>
            <a:endCxn id="401" idx="1"/>
          </p:cNvCxnSpPr>
          <p:nvPr/>
        </p:nvCxnSpPr>
        <p:spPr>
          <a:xfrm flipH="1" rot="10800000">
            <a:off x="1791375" y="3805150"/>
            <a:ext cx="3565800" cy="260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1" name="Google Shape;401;p50"/>
          <p:cNvPicPr preferRelativeResize="0"/>
          <p:nvPr/>
        </p:nvPicPr>
        <p:blipFill rotWithShape="1">
          <a:blip r:embed="rId4">
            <a:alphaModFix/>
          </a:blip>
          <a:srcRect b="35418" l="0" r="0" t="3482"/>
          <a:stretch/>
        </p:blipFill>
        <p:spPr>
          <a:xfrm>
            <a:off x="5357225" y="3045750"/>
            <a:ext cx="2954800" cy="15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0"/>
          <p:cNvSpPr txBox="1"/>
          <p:nvPr/>
        </p:nvSpPr>
        <p:spPr>
          <a:xfrm>
            <a:off x="643400" y="1306750"/>
            <a:ext cx="377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Seleccionamos el </a:t>
            </a:r>
            <a:r>
              <a:rPr lang="es-419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botón</a:t>
            </a:r>
            <a:r>
              <a:rPr lang="es-419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“Subir Archivo”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50"/>
          <p:cNvSpPr txBox="1"/>
          <p:nvPr/>
        </p:nvSpPr>
        <p:spPr>
          <a:xfrm>
            <a:off x="4908850" y="1997488"/>
            <a:ext cx="432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s-419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eleccionamos el archivo PDF de nuestro dispositivo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(Solo podemos subir archivos PDF)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Aspirante sube documentación</a:t>
            </a:r>
            <a:endParaRPr/>
          </a:p>
        </p:txBody>
      </p:sp>
      <p:pic>
        <p:nvPicPr>
          <p:cNvPr id="409" name="Google Shape;4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00" y="1580700"/>
            <a:ext cx="4620900" cy="28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1"/>
          <p:cNvSpPr/>
          <p:nvPr/>
        </p:nvSpPr>
        <p:spPr>
          <a:xfrm>
            <a:off x="1926450" y="4027300"/>
            <a:ext cx="1258800" cy="44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1" name="Google Shape;411;p51"/>
          <p:cNvCxnSpPr>
            <a:stCxn id="410" idx="3"/>
          </p:cNvCxnSpPr>
          <p:nvPr/>
        </p:nvCxnSpPr>
        <p:spPr>
          <a:xfrm flipH="1" rot="10800000">
            <a:off x="3185250" y="2311300"/>
            <a:ext cx="2191800" cy="1937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51"/>
          <p:cNvSpPr txBox="1"/>
          <p:nvPr/>
        </p:nvSpPr>
        <p:spPr>
          <a:xfrm>
            <a:off x="5103925" y="1537313"/>
            <a:ext cx="390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Una vez subido el documento, seleccionar “Subir archivo”</a:t>
            </a:r>
            <a:endParaRPr sz="100"/>
          </a:p>
        </p:txBody>
      </p:sp>
      <p:pic>
        <p:nvPicPr>
          <p:cNvPr id="413" name="Google Shape;413;p51"/>
          <p:cNvPicPr preferRelativeResize="0"/>
          <p:nvPr/>
        </p:nvPicPr>
        <p:blipFill rotWithShape="1">
          <a:blip r:embed="rId4">
            <a:alphaModFix/>
          </a:blip>
          <a:srcRect b="22577" l="6709" r="6718" t="6600"/>
          <a:stretch/>
        </p:blipFill>
        <p:spPr>
          <a:xfrm>
            <a:off x="5251950" y="3565450"/>
            <a:ext cx="3606926" cy="98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51"/>
          <p:cNvCxnSpPr>
            <a:endCxn id="413" idx="0"/>
          </p:cNvCxnSpPr>
          <p:nvPr/>
        </p:nvCxnSpPr>
        <p:spPr>
          <a:xfrm flipH="1">
            <a:off x="7055413" y="2211850"/>
            <a:ext cx="424500" cy="13536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Registrar Institución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856000" y="589725"/>
            <a:ext cx="2900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“Registrar Nueva”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00" y="1647075"/>
            <a:ext cx="8220000" cy="26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7314850" y="1900800"/>
            <a:ext cx="1295400" cy="55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Aspirante responde Formato de Entrevista</a:t>
            </a:r>
            <a:endParaRPr/>
          </a:p>
        </p:txBody>
      </p:sp>
      <p:pic>
        <p:nvPicPr>
          <p:cNvPr id="420" name="Google Shape;4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5" y="1554425"/>
            <a:ext cx="6024652" cy="3193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2"/>
          <p:cNvSpPr/>
          <p:nvPr/>
        </p:nvSpPr>
        <p:spPr>
          <a:xfrm>
            <a:off x="176100" y="2005850"/>
            <a:ext cx="5881500" cy="144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52"/>
          <p:cNvSpPr txBox="1"/>
          <p:nvPr/>
        </p:nvSpPr>
        <p:spPr>
          <a:xfrm>
            <a:off x="6294550" y="1953850"/>
            <a:ext cx="274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Lee con atención las instrucciones </a:t>
            </a:r>
            <a:endParaRPr sz="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>
            <p:ph type="title"/>
          </p:nvPr>
        </p:nvSpPr>
        <p:spPr>
          <a:xfrm>
            <a:off x="4511225" y="449538"/>
            <a:ext cx="44670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Aspirante responde Formato de Entrevista</a:t>
            </a:r>
            <a:endParaRPr/>
          </a:p>
        </p:txBody>
      </p:sp>
      <p:pic>
        <p:nvPicPr>
          <p:cNvPr id="428" name="Google Shape;428;p53"/>
          <p:cNvPicPr preferRelativeResize="0"/>
          <p:nvPr/>
        </p:nvPicPr>
        <p:blipFill rotWithShape="1">
          <a:blip r:embed="rId3">
            <a:alphaModFix/>
          </a:blip>
          <a:srcRect b="20458" l="0" r="18354" t="0"/>
          <a:stretch/>
        </p:blipFill>
        <p:spPr>
          <a:xfrm>
            <a:off x="84900" y="3505400"/>
            <a:ext cx="4244826" cy="15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3" title="Captura de pantalla 2025-04-26 224143.png"/>
          <p:cNvPicPr preferRelativeResize="0"/>
          <p:nvPr/>
        </p:nvPicPr>
        <p:blipFill rotWithShape="1">
          <a:blip r:embed="rId4">
            <a:alphaModFix/>
          </a:blip>
          <a:srcRect b="20929" l="0" r="10354" t="0"/>
          <a:stretch/>
        </p:blipFill>
        <p:spPr>
          <a:xfrm>
            <a:off x="84900" y="2010900"/>
            <a:ext cx="4244827" cy="134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3" title="Captura de pantalla 2025-04-26 224130.png"/>
          <p:cNvPicPr preferRelativeResize="0"/>
          <p:nvPr/>
        </p:nvPicPr>
        <p:blipFill rotWithShape="1">
          <a:blip r:embed="rId5">
            <a:alphaModFix/>
          </a:blip>
          <a:srcRect b="36053" l="0" r="5864" t="0"/>
          <a:stretch/>
        </p:blipFill>
        <p:spPr>
          <a:xfrm>
            <a:off x="84900" y="588875"/>
            <a:ext cx="4244825" cy="127522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3"/>
          <p:cNvSpPr txBox="1"/>
          <p:nvPr/>
        </p:nvSpPr>
        <p:spPr>
          <a:xfrm>
            <a:off x="4776275" y="1333800"/>
            <a:ext cx="393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Responde cada una se las secciones de acuerdo a la información que se te pide</a:t>
            </a:r>
            <a:endParaRPr sz="100"/>
          </a:p>
        </p:txBody>
      </p:sp>
      <p:sp>
        <p:nvSpPr>
          <p:cNvPr id="432" name="Google Shape;432;p53"/>
          <p:cNvSpPr/>
          <p:nvPr/>
        </p:nvSpPr>
        <p:spPr>
          <a:xfrm>
            <a:off x="59125" y="516750"/>
            <a:ext cx="1510800" cy="33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53"/>
          <p:cNvSpPr/>
          <p:nvPr/>
        </p:nvSpPr>
        <p:spPr>
          <a:xfrm>
            <a:off x="59125" y="1958100"/>
            <a:ext cx="1510800" cy="33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53"/>
          <p:cNvSpPr/>
          <p:nvPr/>
        </p:nvSpPr>
        <p:spPr>
          <a:xfrm>
            <a:off x="59125" y="3399450"/>
            <a:ext cx="1510800" cy="33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5" name="Google Shape;435;p53"/>
          <p:cNvPicPr preferRelativeResize="0"/>
          <p:nvPr/>
        </p:nvPicPr>
        <p:blipFill rotWithShape="1">
          <a:blip r:embed="rId6">
            <a:alphaModFix/>
          </a:blip>
          <a:srcRect b="0" l="81942" r="0" t="34353"/>
          <a:stretch/>
        </p:blipFill>
        <p:spPr>
          <a:xfrm>
            <a:off x="4684475" y="4163475"/>
            <a:ext cx="1651148" cy="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3"/>
          <p:cNvSpPr/>
          <p:nvPr/>
        </p:nvSpPr>
        <p:spPr>
          <a:xfrm>
            <a:off x="5304400" y="4320475"/>
            <a:ext cx="971100" cy="44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7" name="Google Shape;437;p53"/>
          <p:cNvCxnSpPr>
            <a:stCxn id="436" idx="0"/>
          </p:cNvCxnSpPr>
          <p:nvPr/>
        </p:nvCxnSpPr>
        <p:spPr>
          <a:xfrm flipH="1" rot="10800000">
            <a:off x="5789950" y="3666175"/>
            <a:ext cx="234000" cy="654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53"/>
          <p:cNvSpPr txBox="1"/>
          <p:nvPr/>
        </p:nvSpPr>
        <p:spPr>
          <a:xfrm>
            <a:off x="4776275" y="2742775"/>
            <a:ext cx="393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Una vez contestadas todas las preguntas selecciona la opción de “Enviar”</a:t>
            </a:r>
            <a:endParaRPr sz="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type="title"/>
          </p:nvPr>
        </p:nvSpPr>
        <p:spPr>
          <a:xfrm>
            <a:off x="207975" y="1722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Aspirante responde Formato de Entrevista</a:t>
            </a:r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 rotWithShape="1">
          <a:blip r:embed="rId3">
            <a:alphaModFix/>
          </a:blip>
          <a:srcRect b="0" l="0" r="27985" t="0"/>
          <a:stretch/>
        </p:blipFill>
        <p:spPr>
          <a:xfrm>
            <a:off x="207975" y="910300"/>
            <a:ext cx="4072077" cy="33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4"/>
          <p:cNvSpPr txBox="1"/>
          <p:nvPr/>
        </p:nvSpPr>
        <p:spPr>
          <a:xfrm>
            <a:off x="4935025" y="1354975"/>
            <a:ext cx="393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Una vez enviadas las preguntas pasaremos a la sección de información familiar</a:t>
            </a:r>
            <a:endParaRPr sz="100"/>
          </a:p>
        </p:txBody>
      </p:sp>
      <p:sp>
        <p:nvSpPr>
          <p:cNvPr id="446" name="Google Shape;446;p54"/>
          <p:cNvSpPr txBox="1"/>
          <p:nvPr/>
        </p:nvSpPr>
        <p:spPr>
          <a:xfrm>
            <a:off x="4935025" y="2500238"/>
            <a:ext cx="3936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Aquí asegúrate de registrar a cada uno de tus familiares correctamente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(Se recomienda iniciar por abuelos paternos)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47" name="Google Shape;447;p54"/>
          <p:cNvPicPr preferRelativeResize="0"/>
          <p:nvPr/>
        </p:nvPicPr>
        <p:blipFill rotWithShape="1">
          <a:blip r:embed="rId4">
            <a:alphaModFix/>
          </a:blip>
          <a:srcRect b="6271" l="9548" r="10078" t="30945"/>
          <a:stretch/>
        </p:blipFill>
        <p:spPr>
          <a:xfrm>
            <a:off x="1331525" y="4459500"/>
            <a:ext cx="1535071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4"/>
          <p:cNvSpPr/>
          <p:nvPr/>
        </p:nvSpPr>
        <p:spPr>
          <a:xfrm>
            <a:off x="1078300" y="4343750"/>
            <a:ext cx="2048700" cy="62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9" name="Google Shape;449;p54"/>
          <p:cNvCxnSpPr>
            <a:stCxn id="448" idx="3"/>
          </p:cNvCxnSpPr>
          <p:nvPr/>
        </p:nvCxnSpPr>
        <p:spPr>
          <a:xfrm flipH="1" rot="10800000">
            <a:off x="3127000" y="4616000"/>
            <a:ext cx="1226400" cy="37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54"/>
          <p:cNvSpPr txBox="1"/>
          <p:nvPr/>
        </p:nvSpPr>
        <p:spPr>
          <a:xfrm>
            <a:off x="4613800" y="4233200"/>
            <a:ext cx="393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Para enviar la información de un familiar selecciona “Enviar información”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Aspirante responde Formato de Entrevista</a:t>
            </a:r>
            <a:endParaRPr/>
          </a:p>
        </p:txBody>
      </p:sp>
      <p:pic>
        <p:nvPicPr>
          <p:cNvPr id="456" name="Google Shape;4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5" y="1752600"/>
            <a:ext cx="22098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900" y="2497925"/>
            <a:ext cx="5912452" cy="22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5"/>
          <p:cNvSpPr/>
          <p:nvPr/>
        </p:nvSpPr>
        <p:spPr>
          <a:xfrm>
            <a:off x="387900" y="1662075"/>
            <a:ext cx="2514900" cy="10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9" name="Google Shape;459;p55"/>
          <p:cNvCxnSpPr>
            <a:stCxn id="458" idx="3"/>
          </p:cNvCxnSpPr>
          <p:nvPr/>
        </p:nvCxnSpPr>
        <p:spPr>
          <a:xfrm>
            <a:off x="2902800" y="2162175"/>
            <a:ext cx="933300" cy="545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p55"/>
          <p:cNvSpPr txBox="1"/>
          <p:nvPr/>
        </p:nvSpPr>
        <p:spPr>
          <a:xfrm>
            <a:off x="3404125" y="1594775"/>
            <a:ext cx="507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Una vez completados todos los campos selecciona la opción de “Terminar”</a:t>
            </a:r>
            <a:endParaRPr sz="16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Coordinador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387900" y="2575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lista de Psicólogos</a:t>
            </a:r>
            <a:endParaRPr/>
          </a:p>
        </p:txBody>
      </p:sp>
      <p:pic>
        <p:nvPicPr>
          <p:cNvPr id="471" name="Google Shape;471;p57"/>
          <p:cNvPicPr preferRelativeResize="0"/>
          <p:nvPr/>
        </p:nvPicPr>
        <p:blipFill rotWithShape="1">
          <a:blip r:embed="rId3">
            <a:alphaModFix/>
          </a:blip>
          <a:srcRect b="0" l="0" r="2922" t="0"/>
          <a:stretch/>
        </p:blipFill>
        <p:spPr>
          <a:xfrm>
            <a:off x="238925" y="1216600"/>
            <a:ext cx="1829475" cy="26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7"/>
          <p:cNvSpPr txBox="1"/>
          <p:nvPr/>
        </p:nvSpPr>
        <p:spPr>
          <a:xfrm>
            <a:off x="2325800" y="1970138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Psicólogos en la barra de navegación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57"/>
          <p:cNvSpPr/>
          <p:nvPr/>
        </p:nvSpPr>
        <p:spPr>
          <a:xfrm>
            <a:off x="464025" y="2524550"/>
            <a:ext cx="1329000" cy="47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4" name="Google Shape;474;p57"/>
          <p:cNvCxnSpPr>
            <a:stCxn id="473" idx="3"/>
          </p:cNvCxnSpPr>
          <p:nvPr/>
        </p:nvCxnSpPr>
        <p:spPr>
          <a:xfrm>
            <a:off x="1793025" y="2760500"/>
            <a:ext cx="921900" cy="1614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5" name="Google Shape;47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050" y="2406850"/>
            <a:ext cx="6031674" cy="12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8"/>
          <p:cNvSpPr txBox="1"/>
          <p:nvPr>
            <p:ph type="title"/>
          </p:nvPr>
        </p:nvSpPr>
        <p:spPr>
          <a:xfrm>
            <a:off x="387900" y="3076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lista de Coordinadores</a:t>
            </a:r>
            <a:endParaRPr/>
          </a:p>
        </p:txBody>
      </p:sp>
      <p:pic>
        <p:nvPicPr>
          <p:cNvPr id="481" name="Google Shape;481;p58"/>
          <p:cNvPicPr preferRelativeResize="0"/>
          <p:nvPr/>
        </p:nvPicPr>
        <p:blipFill rotWithShape="1">
          <a:blip r:embed="rId3">
            <a:alphaModFix/>
          </a:blip>
          <a:srcRect b="0" l="0" r="2922" t="0"/>
          <a:stretch/>
        </p:blipFill>
        <p:spPr>
          <a:xfrm>
            <a:off x="238925" y="1216600"/>
            <a:ext cx="1829475" cy="26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8"/>
          <p:cNvSpPr txBox="1"/>
          <p:nvPr/>
        </p:nvSpPr>
        <p:spPr>
          <a:xfrm>
            <a:off x="2335800" y="1738075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Coordinadores en la barra de navegación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58"/>
          <p:cNvSpPr/>
          <p:nvPr/>
        </p:nvSpPr>
        <p:spPr>
          <a:xfrm>
            <a:off x="489163" y="3181000"/>
            <a:ext cx="1329000" cy="47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4" name="Google Shape;484;p58"/>
          <p:cNvCxnSpPr>
            <a:stCxn id="483" idx="3"/>
          </p:cNvCxnSpPr>
          <p:nvPr/>
        </p:nvCxnSpPr>
        <p:spPr>
          <a:xfrm flipH="1" rot="10800000">
            <a:off x="1818163" y="3295750"/>
            <a:ext cx="646800" cy="121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5" name="Google Shape;4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138" y="2475775"/>
            <a:ext cx="6374235" cy="199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Registrar Psicólogo</a:t>
            </a:r>
            <a:endParaRPr/>
          </a:p>
        </p:txBody>
      </p:sp>
      <p:sp>
        <p:nvSpPr>
          <p:cNvPr id="491" name="Google Shape;491;p59"/>
          <p:cNvSpPr txBox="1"/>
          <p:nvPr/>
        </p:nvSpPr>
        <p:spPr>
          <a:xfrm>
            <a:off x="5856000" y="589725"/>
            <a:ext cx="2900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“Registrar Nuevo”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2" name="Google Shape;4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50" y="1650150"/>
            <a:ext cx="8479851" cy="18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9"/>
          <p:cNvSpPr/>
          <p:nvPr/>
        </p:nvSpPr>
        <p:spPr>
          <a:xfrm>
            <a:off x="7825045" y="1951524"/>
            <a:ext cx="1058700" cy="37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Registrar Psicólogo</a:t>
            </a:r>
            <a:endParaRPr/>
          </a:p>
        </p:txBody>
      </p:sp>
      <p:pic>
        <p:nvPicPr>
          <p:cNvPr id="499" name="Google Shape;4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163" y="1477425"/>
            <a:ext cx="6745674" cy="30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0"/>
          <p:cNvSpPr txBox="1"/>
          <p:nvPr/>
        </p:nvSpPr>
        <p:spPr>
          <a:xfrm>
            <a:off x="4697350" y="773525"/>
            <a:ext cx="3434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Llenar todos los campos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(Apellido Materno opcional)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Registrar Coordinador</a:t>
            </a:r>
            <a:endParaRPr/>
          </a:p>
        </p:txBody>
      </p:sp>
      <p:sp>
        <p:nvSpPr>
          <p:cNvPr id="506" name="Google Shape;506;p61"/>
          <p:cNvSpPr txBox="1"/>
          <p:nvPr/>
        </p:nvSpPr>
        <p:spPr>
          <a:xfrm>
            <a:off x="5856000" y="589725"/>
            <a:ext cx="2900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“Registrar Nuevo”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7" name="Google Shape;5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8825"/>
            <a:ext cx="8839201" cy="277325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1"/>
          <p:cNvSpPr/>
          <p:nvPr/>
        </p:nvSpPr>
        <p:spPr>
          <a:xfrm>
            <a:off x="7746425" y="2032275"/>
            <a:ext cx="1202400" cy="43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6418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Registrar Institución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5146475" y="816325"/>
            <a:ext cx="3434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Llenar todos los campos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75" y="1950850"/>
            <a:ext cx="8839199" cy="1624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 txBox="1"/>
          <p:nvPr>
            <p:ph type="title"/>
          </p:nvPr>
        </p:nvSpPr>
        <p:spPr>
          <a:xfrm>
            <a:off x="387900" y="416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Registrar Coordinador</a:t>
            </a:r>
            <a:endParaRPr/>
          </a:p>
        </p:txBody>
      </p:sp>
      <p:sp>
        <p:nvSpPr>
          <p:cNvPr id="514" name="Google Shape;514;p62"/>
          <p:cNvSpPr txBox="1"/>
          <p:nvPr/>
        </p:nvSpPr>
        <p:spPr>
          <a:xfrm>
            <a:off x="4931300" y="773525"/>
            <a:ext cx="3434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Llenar todos los campos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(Apellido Materno opcional)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5" name="Google Shape;5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175" y="1528550"/>
            <a:ext cx="6745651" cy="3059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Editar Psicólogo</a:t>
            </a:r>
            <a:endParaRPr/>
          </a:p>
        </p:txBody>
      </p:sp>
      <p:sp>
        <p:nvSpPr>
          <p:cNvPr id="521" name="Google Shape;521;p63"/>
          <p:cNvSpPr txBox="1"/>
          <p:nvPr/>
        </p:nvSpPr>
        <p:spPr>
          <a:xfrm>
            <a:off x="5856000" y="589725"/>
            <a:ext cx="2900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“Editar” del psicólogo a editar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2" name="Google Shape;5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75" y="1639962"/>
            <a:ext cx="8479851" cy="18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3"/>
          <p:cNvSpPr/>
          <p:nvPr/>
        </p:nvSpPr>
        <p:spPr>
          <a:xfrm>
            <a:off x="7899400" y="2872250"/>
            <a:ext cx="485100" cy="30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Editar Psicólogo</a:t>
            </a:r>
            <a:endParaRPr/>
          </a:p>
        </p:txBody>
      </p:sp>
      <p:sp>
        <p:nvSpPr>
          <p:cNvPr id="529" name="Google Shape;529;p64"/>
          <p:cNvSpPr txBox="1"/>
          <p:nvPr/>
        </p:nvSpPr>
        <p:spPr>
          <a:xfrm>
            <a:off x="4927550" y="811200"/>
            <a:ext cx="3553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Modificar los campos deseados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0" name="Google Shape;5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100" y="1467350"/>
            <a:ext cx="6181649" cy="338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Editar Coordinador</a:t>
            </a:r>
            <a:endParaRPr/>
          </a:p>
        </p:txBody>
      </p:sp>
      <p:sp>
        <p:nvSpPr>
          <p:cNvPr id="536" name="Google Shape;536;p65"/>
          <p:cNvSpPr txBox="1"/>
          <p:nvPr/>
        </p:nvSpPr>
        <p:spPr>
          <a:xfrm>
            <a:off x="5856000" y="458025"/>
            <a:ext cx="2900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“Editar” del coordinador a editar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7" name="Google Shape;53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8825"/>
            <a:ext cx="8839201" cy="277325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5"/>
          <p:cNvSpPr/>
          <p:nvPr/>
        </p:nvSpPr>
        <p:spPr>
          <a:xfrm>
            <a:off x="8054775" y="2963650"/>
            <a:ext cx="485100" cy="30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Editar Coordinador</a:t>
            </a:r>
            <a:endParaRPr/>
          </a:p>
        </p:txBody>
      </p:sp>
      <p:sp>
        <p:nvSpPr>
          <p:cNvPr id="544" name="Google Shape;544;p66"/>
          <p:cNvSpPr txBox="1"/>
          <p:nvPr/>
        </p:nvSpPr>
        <p:spPr>
          <a:xfrm>
            <a:off x="4927550" y="811200"/>
            <a:ext cx="3553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Modificar los campos deseados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5" name="Google Shape;5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00" y="1719025"/>
            <a:ext cx="6181649" cy="287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601775" y="6418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Editar Institución</a:t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4856900" y="707675"/>
            <a:ext cx="3642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“Editar” en cualquier institución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50" y="1833150"/>
            <a:ext cx="3524750" cy="21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2655198" y="3469211"/>
            <a:ext cx="953100" cy="43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750" y="2285800"/>
            <a:ext cx="4769226" cy="125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8"/>
          <p:cNvCxnSpPr>
            <a:endCxn id="103" idx="1"/>
          </p:cNvCxnSpPr>
          <p:nvPr/>
        </p:nvCxnSpPr>
        <p:spPr>
          <a:xfrm flipH="1" rot="10800000">
            <a:off x="3608250" y="2913025"/>
            <a:ext cx="592500" cy="7500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41375" y="7076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Desactivar Institución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4856900" y="707675"/>
            <a:ext cx="3642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“Desactivar” en cualquier institución deseada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38" y="2307925"/>
            <a:ext cx="4769226" cy="12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208750" y="3030500"/>
            <a:ext cx="499200" cy="26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088" y="1806425"/>
            <a:ext cx="3468963" cy="2214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9"/>
          <p:cNvCxnSpPr/>
          <p:nvPr/>
        </p:nvCxnSpPr>
        <p:spPr>
          <a:xfrm flipH="1" rot="10800000">
            <a:off x="707938" y="2399625"/>
            <a:ext cx="7047000" cy="7929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87900" y="2343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Consultar lista de grupos de una Institución</a:t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1891875" y="874088"/>
            <a:ext cx="5888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“Ver Institución” para poder visualizar la lista de grupos registrados en esa Institución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25" y="2111175"/>
            <a:ext cx="3524750" cy="21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441676" y="3747225"/>
            <a:ext cx="1335600" cy="43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950" y="1846037"/>
            <a:ext cx="4695735" cy="2690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0"/>
          <p:cNvCxnSpPr>
            <a:stCxn id="122" idx="3"/>
            <a:endCxn id="123" idx="1"/>
          </p:cNvCxnSpPr>
          <p:nvPr/>
        </p:nvCxnSpPr>
        <p:spPr>
          <a:xfrm flipH="1" rot="10800000">
            <a:off x="1777276" y="3191175"/>
            <a:ext cx="2542800" cy="7758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Registrar Grupo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5856000" y="589725"/>
            <a:ext cx="29001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Seleccionar la opción de “Registrar Nuevo”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375" y="1415800"/>
            <a:ext cx="5881251" cy="33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6544925" y="2571750"/>
            <a:ext cx="967800" cy="41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